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omorrow" panose="020B0604020202020204" charset="0"/>
      <p:regular r:id="rId11"/>
    </p:embeddedFont>
    <p:embeddedFont>
      <p:font typeface="Tomorrow Semi Bold" panose="020B0604020202020204" charset="0"/>
      <p:regular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 autoAdjust="0"/>
    <p:restoredTop sz="94610" autoAdjust="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43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901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3198"/>
            <a:ext cx="7556421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RoadReport: </a:t>
            </a:r>
            <a:r>
              <a:rPr lang="en-US" sz="390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Интеллектуальная</a:t>
            </a: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</a:t>
            </a:r>
            <a:r>
              <a:rPr lang="en-US" sz="390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система</a:t>
            </a: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мониторинга дорожного покрытия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551164"/>
            <a:ext cx="7556421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Распределённая система реального времени, которая объединяет данные с транспортных средств, беспилотников и метеоисточников для выявления, классификации и отслеживания дефектов дорожного покрытия. Построена на технологиях компьютерного зрения и машинного обучения, создавая единое пространство наблюдения, где участники дорожного движения совместно поддерживают актуальность информации о состоянии дорог.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210" y="579834"/>
            <a:ext cx="4757023" cy="566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Как работает система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25210" y="150887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25210" y="1794034"/>
            <a:ext cx="427243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5" name="Text 3"/>
          <p:cNvSpPr/>
          <p:nvPr/>
        </p:nvSpPr>
        <p:spPr>
          <a:xfrm>
            <a:off x="725210" y="1930360"/>
            <a:ext cx="402264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Сбор данных с мобильных сенсоров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25210" y="2322433"/>
            <a:ext cx="4272439" cy="2030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Автопилоты и частные автомобили, оснащённые камерами, захватывают видеопотоки дорожного полотна во время обычного движения. Данные анализируются встроенными или облачными модулями RoadReport автоматически, без участия водителя.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178862" y="150887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178862" y="1794034"/>
            <a:ext cx="4272558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9" name="Text 7"/>
          <p:cNvSpPr/>
          <p:nvPr/>
        </p:nvSpPr>
        <p:spPr>
          <a:xfrm>
            <a:off x="5178862" y="1930360"/>
            <a:ext cx="42725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Компьютерное зрение и классификация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178862" y="2605802"/>
            <a:ext cx="4272558" cy="1740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Система определяет наличие и тип дефектов: трещины, выбоины, разрушения кромки, колейность, стирание разметки, искривленные дорожные знаки. Алгоритмы постоянно совершенствуют точность распознавания на основе новых данных.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9632633" y="150887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32633" y="1794034"/>
            <a:ext cx="427243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3" name="Text 11"/>
          <p:cNvSpPr/>
          <p:nvPr/>
        </p:nvSpPr>
        <p:spPr>
          <a:xfrm>
            <a:off x="9632633" y="1930360"/>
            <a:ext cx="401252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Аэровизуальный контроль дронами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632633" y="2322433"/>
            <a:ext cx="4272439" cy="1740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Беспилотные дроны RoadReport-Air регулярно обследуют заданные маршруты, обновляя карту дефектов. Особое внимание уделяется труднодоступным и непопулярным местам, недостаточно покрытым сенсорами наземного транспорта.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25210" y="466986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04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25210" y="4955024"/>
            <a:ext cx="427243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7" name="Text 15"/>
          <p:cNvSpPr/>
          <p:nvPr/>
        </p:nvSpPr>
        <p:spPr>
          <a:xfrm>
            <a:off x="725210" y="5091351"/>
            <a:ext cx="4272439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Интеграция метеоданных и облачная аналитика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25210" y="5766792"/>
            <a:ext cx="4272439" cy="1740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Информация о температуре, влажности, осадках и заморозках помогает оценить влияние погодных факторов на разрушение покрытия. Облачная система собирает все источники, обучает модели и формирует прогнозы по участкам повышенного риска.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5178862" y="466986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05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178862" y="4955024"/>
            <a:ext cx="4272558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21" name="Text 19"/>
          <p:cNvSpPr/>
          <p:nvPr/>
        </p:nvSpPr>
        <p:spPr>
          <a:xfrm>
            <a:off x="5178862" y="5091351"/>
            <a:ext cx="387036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Обновление интерактивной карты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5178862" y="5483423"/>
            <a:ext cx="4272558" cy="2030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Интегрированная карта дефектов синхронизируется в реальном времени с популярными картографическими сервисами (2GIS, Яндекс.Карты). Пользователи видят отмеченные участки, добавляют собственные метки и фотографии для уточнения информации.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9632633" y="4669869"/>
            <a:ext cx="181213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anose="020B0604020202020204" charset="0"/>
                <a:ea typeface="Tomorrow Light" pitchFamily="34" charset="-122"/>
                <a:cs typeface="Tomorrow Light" pitchFamily="34" charset="-120"/>
              </a:rPr>
              <a:t>06</a:t>
            </a:r>
            <a:endParaRPr lang="en-US" sz="1400" dirty="0">
              <a:latin typeface="Tomorrow" panose="020B0604020202020204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9632633" y="4955024"/>
            <a:ext cx="427243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25" name="Text 23"/>
          <p:cNvSpPr/>
          <p:nvPr/>
        </p:nvSpPr>
        <p:spPr>
          <a:xfrm>
            <a:off x="9632633" y="5091351"/>
            <a:ext cx="379940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Мониторинг тяжелого транспорта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632633" y="5483423"/>
            <a:ext cx="4272439" cy="2030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Мониторинг интенсивности использования участков дороги тяжелым транспортом для выявления зон повышенной нагрузки. Система анализирует маршруты габаритного транспорта и прогнозирует ускоренное разрушение покрытия на популярных у грузовиков участках.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9970"/>
            <a:ext cx="738675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Пользователи системы и применение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60293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RoadReport служит 5 ключевым группам участников дорожной инфраструктуры: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2026801" y="2642949"/>
            <a:ext cx="300585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Муниципальные службы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3072170"/>
            <a:ext cx="423886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Планирование ремонтных работ и мониторинг состояния дорожной сети на основе актуальных данных</a:t>
            </a:r>
            <a:endParaRPr lang="en-US" sz="15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549128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4528" y="4001036"/>
            <a:ext cx="279083" cy="27908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97628" y="2143720"/>
            <a:ext cx="30974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Логистические компании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9597628" y="2572941"/>
            <a:ext cx="423898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Оптимизация маршрутов с избеганием проблемных участков для снижения износа парка и безопасности груза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549128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38740" y="3573959"/>
            <a:ext cx="279083" cy="27908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94463" y="3823216"/>
            <a:ext cx="262282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Автономные системы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9994463" y="4252436"/>
            <a:ext cx="384214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Внедрение в навигационные системы автомобилей и беспилотных транспортных средств для учета состояния дорог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549128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50984" y="4691955"/>
            <a:ext cx="279083" cy="279083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597628" y="5820251"/>
            <a:ext cx="270641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Водители и пешеходы</a:t>
            </a:r>
            <a:endParaRPr lang="en-US" sz="1950" dirty="0"/>
          </a:p>
        </p:txBody>
      </p:sp>
      <p:sp>
        <p:nvSpPr>
          <p:cNvPr id="17" name="Text 9"/>
          <p:cNvSpPr/>
          <p:nvPr/>
        </p:nvSpPr>
        <p:spPr>
          <a:xfrm>
            <a:off x="9597628" y="6249472"/>
            <a:ext cx="423898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Доступ к интерактивной карте дефектов, интегрированной с 2GIS и Яндекс.Картами, и возможность добавления собственных отметок</a:t>
            </a:r>
            <a:endParaRPr lang="en-US" sz="155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549128"/>
            <a:ext cx="4564975" cy="4564975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38740" y="5809952"/>
            <a:ext cx="279083" cy="279083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1577935" y="5479733"/>
            <a:ext cx="345471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Геологические организации</a:t>
            </a:r>
            <a:endParaRPr lang="en-US" sz="1950" dirty="0"/>
          </a:p>
        </p:txBody>
      </p:sp>
      <p:sp>
        <p:nvSpPr>
          <p:cNvPr id="21" name="Text 11"/>
          <p:cNvSpPr/>
          <p:nvPr/>
        </p:nvSpPr>
        <p:spPr>
          <a:xfrm>
            <a:off x="793790" y="5908953"/>
            <a:ext cx="423886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Анализ влияния климата, нагрузки от тяжелого транспорта и материалов на долговечность и разрушение покрытия</a:t>
            </a:r>
            <a:endParaRPr lang="en-US" sz="1550" dirty="0"/>
          </a:p>
        </p:txBody>
      </p:sp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2653" y="2549128"/>
            <a:ext cx="4564975" cy="4564975"/>
          </a:xfrm>
          <a:prstGeom prst="rect">
            <a:avLst/>
          </a:prstGeom>
        </p:spPr>
      </p:pic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24528" y="5382875"/>
            <a:ext cx="279083" cy="2790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2312" y="664488"/>
            <a:ext cx="6534269" cy="488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Участники процесса мониторинга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112312" y="1215985"/>
            <a:ext cx="3296603" cy="244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Компоненты системы RoadReport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12312" y="1695093"/>
            <a:ext cx="7892177" cy="813435"/>
          </a:xfrm>
          <a:prstGeom prst="roundRect">
            <a:avLst>
              <a:gd name="adj" fmla="val 2886"/>
            </a:avLst>
          </a:prstGeom>
          <a:solidFill>
            <a:srgbClr val="3C3C3A"/>
          </a:solidFill>
          <a:ln/>
        </p:spPr>
      </p:sp>
      <p:sp>
        <p:nvSpPr>
          <p:cNvPr id="6" name="Text 3"/>
          <p:cNvSpPr/>
          <p:nvPr/>
        </p:nvSpPr>
        <p:spPr>
          <a:xfrm>
            <a:off x="6268760" y="1851541"/>
            <a:ext cx="7579281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Автопилоты и частные автомобили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— мобильные сенсоры, собирающие видеопотоки и телеметрию в ходе движения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6112312" y="2664976"/>
            <a:ext cx="7892177" cy="563166"/>
          </a:xfrm>
          <a:prstGeom prst="roundRect">
            <a:avLst>
              <a:gd name="adj" fmla="val 4168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6268760" y="2821424"/>
            <a:ext cx="7579281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Дроны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— периодический аэровизуальный контроль и обновление карт покрытия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6112312" y="3384590"/>
            <a:ext cx="7892177" cy="563166"/>
          </a:xfrm>
          <a:prstGeom prst="roundRect">
            <a:avLst>
              <a:gd name="adj" fmla="val 4168"/>
            </a:avLst>
          </a:prstGeom>
          <a:solidFill>
            <a:srgbClr val="3C3C3A"/>
          </a:solidFill>
          <a:ln/>
        </p:spPr>
      </p:sp>
      <p:sp>
        <p:nvSpPr>
          <p:cNvPr id="10" name="Text 7"/>
          <p:cNvSpPr/>
          <p:nvPr/>
        </p:nvSpPr>
        <p:spPr>
          <a:xfrm>
            <a:off x="6268760" y="3541038"/>
            <a:ext cx="7579281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Метеорологические станции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— данные о температуре, влажности, осадках и заморозках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6112312" y="4104203"/>
            <a:ext cx="7892177" cy="1063704"/>
          </a:xfrm>
          <a:prstGeom prst="roundRect">
            <a:avLst>
              <a:gd name="adj" fmla="val 2207"/>
            </a:avLst>
          </a:prstGeom>
          <a:solidFill>
            <a:srgbClr val="3C3C3A"/>
          </a:solidFill>
          <a:ln/>
        </p:spPr>
      </p:sp>
      <p:sp>
        <p:nvSpPr>
          <p:cNvPr id="12" name="Text 9"/>
          <p:cNvSpPr/>
          <p:nvPr/>
        </p:nvSpPr>
        <p:spPr>
          <a:xfrm>
            <a:off x="6268760" y="4260652"/>
            <a:ext cx="7579281" cy="75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Облачная система и модуль анализа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— обработка визуальных данных и данных с датчиков для выявления дефектов, обучение моделей и формирование прогнозов по участкам повышенного риска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6112312" y="5324356"/>
            <a:ext cx="7892177" cy="813435"/>
          </a:xfrm>
          <a:prstGeom prst="roundRect">
            <a:avLst>
              <a:gd name="adj" fmla="val 2886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6268760" y="5480804"/>
            <a:ext cx="7579281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Диспетчер муниципальной службы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— получает отчеты о найденных дефектах, подтверждает критические случаи и формирует приоритеты ремонта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112312" y="6313765"/>
            <a:ext cx="7892177" cy="1251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ru-RU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Система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r>
              <a:rPr lang="ru-RU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создает цикл взаимодействия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где автопилоты и частные автомобили, а также дроны, собирают первичные данные. </a:t>
            </a:r>
            <a:r>
              <a:rPr lang="ru-RU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Эти данные совместно с данными от метеорологических станций обрабатываются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r>
              <a:rPr lang="ru-RU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облачной</a:t>
            </a: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системой и модулем анализа для выявления дефектов и прогнозирования рисков. На основе сформированных отчетов диспетчер муниципальной службы подтверждает критические случаи и определяет приоритеты для ремонтных работ.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516</Words>
  <Application>Microsoft Office PowerPoint</Application>
  <PresentationFormat>Произвольный</PresentationFormat>
  <Paragraphs>45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Calibri</vt:lpstr>
      <vt:lpstr>Tomorrow</vt:lpstr>
      <vt:lpstr>Tomorrow Semi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DevilishSasuke</dc:creator>
  <cp:lastModifiedBy>Fukk Sasuke</cp:lastModifiedBy>
  <cp:revision>8</cp:revision>
  <dcterms:created xsi:type="dcterms:W3CDTF">2025-11-09T23:09:42Z</dcterms:created>
  <dcterms:modified xsi:type="dcterms:W3CDTF">2025-11-09T23:18:42Z</dcterms:modified>
</cp:coreProperties>
</file>